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5" r:id="rId10"/>
    <p:sldId id="274" r:id="rId11"/>
    <p:sldId id="267" r:id="rId12"/>
    <p:sldId id="268" r:id="rId13"/>
    <p:sldId id="269" r:id="rId14"/>
    <p:sldId id="278" r:id="rId15"/>
    <p:sldId id="270" r:id="rId16"/>
    <p:sldId id="271" r:id="rId17"/>
    <p:sldId id="272" r:id="rId18"/>
    <p:sldId id="279" r:id="rId19"/>
    <p:sldId id="273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fr-FR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6F2AC4B-6997-479E-A50D-4238D5447502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72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 rot="21420000">
            <a:off x="891000" y="662400"/>
            <a:ext cx="9754920" cy="2766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r">
              <a:lnSpc>
                <a:spcPct val="90000"/>
              </a:lnSpc>
              <a:buNone/>
            </a:pPr>
            <a:r>
              <a:rPr lang="fr-FR" sz="8000" b="0" strike="noStrike" cap="all" spc="-1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PHARe</a:t>
            </a:r>
            <a:r>
              <a:rPr sz="8000"/>
              <a:t/>
            </a:r>
            <a:br>
              <a:rPr sz="8000"/>
            </a:br>
            <a:endParaRPr lang="en-US" sz="8000" b="0" strike="noStrike" spc="-1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 rot="21420000">
            <a:off x="982800" y="3504960"/>
            <a:ext cx="9754920" cy="550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r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800" b="0" strike="noStrike" cap="all" spc="-1" dirty="0">
                <a:solidFill>
                  <a:schemeClr val="accent2">
                    <a:lumMod val="75000"/>
                  </a:schemeClr>
                </a:solidFill>
                <a:latin typeface="Impact"/>
              </a:rPr>
              <a:t>Un travail d’équipe encadré, pour aider les élèves</a:t>
            </a:r>
            <a:endParaRPr lang="fr-FR" sz="2800" b="0" strike="noStrike" spc="-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78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685800"/>
            <a:ext cx="10788445" cy="1151640"/>
          </a:xfrm>
        </p:spPr>
        <p:txBody>
          <a:bodyPr/>
          <a:lstStyle/>
          <a:p>
            <a:r>
              <a:rPr lang="fr-FR" sz="4800" spc="-1" dirty="0" smtClean="0"/>
              <a:t>L’ÉQUIPE </a:t>
            </a:r>
            <a:r>
              <a:rPr lang="fr-FR" sz="4800" spc="-1" dirty="0" err="1" smtClean="0"/>
              <a:t>RESSOURCEs</a:t>
            </a:r>
            <a:r>
              <a:rPr lang="fr-FR" sz="4800" spc="-1" dirty="0" smtClean="0"/>
              <a:t> </a:t>
            </a:r>
            <a:r>
              <a:rPr lang="fr-FR" sz="4800" spc="-1" dirty="0"/>
              <a:t>DE L’ÉCOLE </a:t>
            </a:r>
            <a:endParaRPr lang="fr-FR" sz="4900" cap="all" spc="-1" dirty="0">
              <a:solidFill>
                <a:schemeClr val="accent1">
                  <a:lumMod val="60000"/>
                  <a:lumOff val="40000"/>
                </a:schemeClr>
              </a:solidFill>
              <a:latin typeface="Impac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/>
          </p:nvPr>
        </p:nvSpPr>
        <p:spPr>
          <a:xfrm>
            <a:off x="685800" y="1837441"/>
            <a:ext cx="10394280" cy="428314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1900" cap="none" spc="-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Des </a:t>
            </a: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référents </a:t>
            </a:r>
            <a:r>
              <a:rPr lang="fr-FR" sz="1900" cap="none" spc="-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sont nommés au </a:t>
            </a: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sein de </a:t>
            </a:r>
            <a:r>
              <a:rPr lang="fr-FR" sz="1900" cap="none" spc="-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l’école</a:t>
            </a:r>
            <a:r>
              <a:rPr lang="fr-FR" sz="1900" cap="none" spc="-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.</a:t>
            </a:r>
            <a:r>
              <a:rPr lang="fr-FR" sz="2000" b="1" i="1" cap="none" spc="-1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endParaRPr lang="fr-FR" sz="2000" b="1" i="1" cap="none" spc="-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342900" indent="-342900" algn="ctr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1800" b="1" i="1" cap="none" spc="-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Cf</a:t>
            </a:r>
            <a:r>
              <a:rPr lang="fr-FR" sz="1800" b="1" i="1" cap="none" spc="-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fr-FR" sz="1800" b="1" i="1" cap="none" spc="-1" dirty="0">
                <a:solidFill>
                  <a:srgbClr val="00B050"/>
                </a:solidFill>
                <a:latin typeface="Arial" panose="020B0604020202020204" pitchFamily="34" charset="0"/>
              </a:rPr>
              <a:t>.Protocole - doc vert</a:t>
            </a:r>
            <a:endParaRPr lang="en-US" sz="1800" cap="none" spc="-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fr-FR" sz="800" cap="none" spc="-1" dirty="0">
              <a:solidFill>
                <a:srgbClr val="002060"/>
              </a:solidFill>
              <a:latin typeface="Arial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Pour chaque situation, l’équipe se réunit et se répartit les rôles </a:t>
            </a:r>
            <a:endParaRPr lang="fr-FR" sz="1900" cap="none" spc="-1" dirty="0" smtClean="0">
              <a:solidFill>
                <a:srgbClr val="002060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100000"/>
              </a:lnSpc>
              <a:buClr>
                <a:srgbClr val="002060"/>
              </a:buClr>
            </a:pPr>
            <a:r>
              <a:rPr lang="fr-FR" sz="1900" cap="none" spc="-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(</a:t>
            </a: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entretien cible – entretien intimidateurs</a:t>
            </a:r>
            <a:r>
              <a:rPr lang="fr-FR" sz="1900" cap="none" spc="-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…)</a:t>
            </a: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fr-FR" sz="800" cap="none" spc="-1" dirty="0">
              <a:solidFill>
                <a:srgbClr val="002060"/>
              </a:solidFill>
              <a:latin typeface="Arial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 Dans une petite école, le rôle endossé par un membre du pôle </a:t>
            </a:r>
            <a:endParaRPr lang="fr-FR" sz="1900" cap="none" spc="-1" dirty="0" smtClean="0">
              <a:solidFill>
                <a:srgbClr val="002060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100000"/>
              </a:lnSpc>
              <a:buClr>
                <a:srgbClr val="002060"/>
              </a:buClr>
            </a:pPr>
            <a:r>
              <a:rPr lang="fr-FR" sz="1900" cap="none" spc="-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ressources </a:t>
            </a: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sera défini en collaboration avec l’équipe de l’école. </a:t>
            </a:r>
            <a:endParaRPr lang="fr-FR" sz="1900" cap="none" spc="-1" dirty="0" smtClean="0">
              <a:solidFill>
                <a:srgbClr val="002060"/>
              </a:solidFill>
              <a:latin typeface="Arial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fr-FR" sz="800" cap="none" spc="-1" dirty="0">
              <a:solidFill>
                <a:srgbClr val="002060"/>
              </a:solidFill>
              <a:latin typeface="Arial"/>
              <a:ea typeface="+mn-ea"/>
              <a:cs typeface="+mn-cs"/>
            </a:endParaRPr>
          </a:p>
          <a:p>
            <a:pPr marL="342900" indent="-34290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Attention 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	- </a:t>
            </a:r>
            <a:r>
              <a:rPr lang="fr-FR" sz="1900" cap="none" spc="-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Ce </a:t>
            </a: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n’est pas la même personne qui mène tous les types d’entretiens (1 personne pour l’élève cible et sa famille, d’autres personnes pour les intimidateurs/témoins</a:t>
            </a:r>
            <a:r>
              <a:rPr lang="fr-FR" sz="1900" cap="none" spc="-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	</a:t>
            </a:r>
            <a:r>
              <a:rPr lang="fr-FR" sz="1900" cap="none" spc="-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- Il </a:t>
            </a: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est recommandé d’être 2 à rencontrer la famille de l’élève cible</a:t>
            </a:r>
          </a:p>
          <a:p>
            <a:pPr marL="355600">
              <a:lnSpc>
                <a:spcPct val="100000"/>
              </a:lnSpc>
            </a:pP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	</a:t>
            </a:r>
            <a:r>
              <a:rPr lang="fr-FR" sz="1900" cap="none" spc="-1" dirty="0" smtClean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- </a:t>
            </a:r>
            <a:r>
              <a:rPr lang="fr-FR" sz="1900" cap="none" spc="-1" dirty="0">
                <a:solidFill>
                  <a:srgbClr val="002060"/>
                </a:solidFill>
                <a:latin typeface="Arial"/>
                <a:ea typeface="+mn-ea"/>
                <a:cs typeface="+mn-cs"/>
              </a:rPr>
              <a:t>le protocole s’étalant sur 15 jours, les personnes doivent être présentes durant tout le protocole.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0794" y="1261620"/>
            <a:ext cx="2706368" cy="26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 idx="4294967295"/>
          </p:nvPr>
        </p:nvSpPr>
        <p:spPr>
          <a:xfrm>
            <a:off x="683640" y="290015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r>
              <a:rPr lang="fr-FR" spc="-1" dirty="0" smtClean="0">
                <a:latin typeface="Impact"/>
              </a:rPr>
              <a:t>l’équipe </a:t>
            </a:r>
            <a:r>
              <a:rPr lang="fr-FR" spc="-1" dirty="0">
                <a:latin typeface="Impact"/>
              </a:rPr>
              <a:t>de </a:t>
            </a:r>
            <a:r>
              <a:rPr lang="fr-FR" spc="-1" dirty="0" smtClean="0">
                <a:latin typeface="Impact"/>
              </a:rPr>
              <a:t>circonscription</a:t>
            </a:r>
            <a:r>
              <a:rPr sz="5400" dirty="0"/>
              <a:t/>
            </a:r>
            <a:br>
              <a:rPr sz="5400" dirty="0"/>
            </a:br>
            <a:endParaRPr lang="en-US" sz="5400" b="0" strike="noStrike" spc="-1" dirty="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idx="4294967295"/>
          </p:nvPr>
        </p:nvSpPr>
        <p:spPr>
          <a:xfrm>
            <a:off x="685800" y="1610280"/>
            <a:ext cx="10394280" cy="3763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6000"/>
          </a:bodyPr>
          <a:lstStyle/>
          <a:p>
            <a:pPr marL="355600" lvl="2" indent="-342900"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fr-FR" sz="2400" cap="none" spc="-1" dirty="0">
                <a:solidFill>
                  <a:srgbClr val="002060"/>
                </a:solidFill>
                <a:latin typeface="Arial"/>
              </a:rPr>
              <a:t>Elle est composée de plusieurs personnes de l’équipe </a:t>
            </a:r>
            <a:endParaRPr lang="fr-FR" sz="2400" cap="none" spc="-1" dirty="0" smtClean="0">
              <a:solidFill>
                <a:srgbClr val="002060"/>
              </a:solidFill>
              <a:latin typeface="Arial"/>
            </a:endParaRPr>
          </a:p>
          <a:p>
            <a:pPr marL="12700" lvl="2" indent="0">
              <a:spcBef>
                <a:spcPts val="0"/>
              </a:spcBef>
              <a:buClr>
                <a:srgbClr val="002060"/>
              </a:buClr>
              <a:buNone/>
              <a:tabLst>
                <a:tab pos="0" algn="l"/>
              </a:tabLst>
            </a:pPr>
            <a:r>
              <a:rPr lang="fr-FR" sz="2400" cap="none" spc="-1" dirty="0" smtClean="0">
                <a:solidFill>
                  <a:srgbClr val="002060"/>
                </a:solidFill>
                <a:latin typeface="Arial"/>
              </a:rPr>
              <a:t>ressources</a:t>
            </a:r>
            <a:r>
              <a:rPr lang="fr-FR" sz="2400" cap="none" spc="-1" dirty="0">
                <a:solidFill>
                  <a:srgbClr val="002060"/>
                </a:solidFill>
                <a:latin typeface="Arial"/>
              </a:rPr>
              <a:t>: </a:t>
            </a:r>
            <a:endParaRPr lang="en-US" sz="2400" cap="none" spc="-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  <a:tabLst>
                <a:tab pos="0" algn="l"/>
              </a:tabLst>
            </a:pPr>
            <a:r>
              <a:rPr lang="fr-FR" sz="2600" cap="none" spc="-1" dirty="0">
                <a:solidFill>
                  <a:srgbClr val="002060"/>
                </a:solidFill>
                <a:latin typeface="Arial"/>
              </a:rPr>
              <a:t>		</a:t>
            </a:r>
            <a:r>
              <a:rPr lang="fr-FR" sz="2400" cap="none" spc="-1" dirty="0" smtClean="0">
                <a:solidFill>
                  <a:srgbClr val="002060"/>
                </a:solidFill>
                <a:latin typeface="Arial"/>
              </a:rPr>
              <a:t>Mmes </a:t>
            </a:r>
            <a:r>
              <a:rPr lang="fr-FR" sz="2400" cap="none" spc="-1" dirty="0" err="1">
                <a:solidFill>
                  <a:srgbClr val="002060"/>
                </a:solidFill>
                <a:latin typeface="Arial"/>
              </a:rPr>
              <a:t>Baudinat</a:t>
            </a:r>
            <a:r>
              <a:rPr lang="fr-FR" sz="2400" cap="none" spc="-1" dirty="0">
                <a:solidFill>
                  <a:srgbClr val="002060"/>
                </a:solidFill>
                <a:latin typeface="Arial"/>
              </a:rPr>
              <a:t>, </a:t>
            </a:r>
            <a:r>
              <a:rPr lang="fr-FR" sz="2400" cap="none" spc="-1" dirty="0" err="1">
                <a:solidFill>
                  <a:srgbClr val="002060"/>
                </a:solidFill>
                <a:latin typeface="Arial"/>
              </a:rPr>
              <a:t>Girerd</a:t>
            </a:r>
            <a:r>
              <a:rPr lang="fr-FR" sz="2400" cap="none" spc="-1" dirty="0">
                <a:solidFill>
                  <a:srgbClr val="002060"/>
                </a:solidFill>
                <a:latin typeface="Arial"/>
              </a:rPr>
              <a:t> Imbert, Mousse, </a:t>
            </a:r>
            <a:r>
              <a:rPr lang="fr-FR" sz="2400" cap="none" spc="-1" dirty="0" err="1">
                <a:solidFill>
                  <a:srgbClr val="002060"/>
                </a:solidFill>
                <a:latin typeface="Arial"/>
              </a:rPr>
              <a:t>Vermorel</a:t>
            </a:r>
            <a:r>
              <a:rPr lang="fr-FR" sz="2400" cap="none" spc="-1" dirty="0">
                <a:solidFill>
                  <a:srgbClr val="002060"/>
                </a:solidFill>
                <a:latin typeface="Arial"/>
              </a:rPr>
              <a:t>,  </a:t>
            </a:r>
            <a:endParaRPr lang="en-US" sz="2400" cap="none" spc="-1" dirty="0">
              <a:solidFill>
                <a:srgbClr val="002060"/>
              </a:solidFill>
              <a:latin typeface="Arial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None/>
              <a:tabLst>
                <a:tab pos="0" algn="l"/>
              </a:tabLst>
            </a:pPr>
            <a:r>
              <a:rPr lang="fr-FR" sz="2400" cap="none" spc="-1" dirty="0">
                <a:solidFill>
                  <a:srgbClr val="002060"/>
                </a:solidFill>
                <a:latin typeface="Arial"/>
              </a:rPr>
              <a:t>		</a:t>
            </a:r>
            <a:r>
              <a:rPr lang="fr-FR" sz="2400" cap="none" spc="-1" dirty="0" smtClean="0">
                <a:solidFill>
                  <a:srgbClr val="002060"/>
                </a:solidFill>
                <a:latin typeface="Arial"/>
              </a:rPr>
              <a:t>MM</a:t>
            </a:r>
            <a:r>
              <a:rPr lang="fr-FR" sz="2400" cap="none" spc="-1" dirty="0">
                <a:solidFill>
                  <a:srgbClr val="002060"/>
                </a:solidFill>
                <a:latin typeface="Arial"/>
              </a:rPr>
              <a:t>. </a:t>
            </a:r>
            <a:r>
              <a:rPr lang="fr-FR" sz="2400" cap="none" spc="-1" dirty="0" err="1">
                <a:solidFill>
                  <a:srgbClr val="002060"/>
                </a:solidFill>
                <a:latin typeface="Arial"/>
              </a:rPr>
              <a:t>Chazelle</a:t>
            </a:r>
            <a:r>
              <a:rPr lang="fr-FR" sz="2400" cap="none" spc="-1" dirty="0">
                <a:solidFill>
                  <a:srgbClr val="002060"/>
                </a:solidFill>
                <a:latin typeface="Arial"/>
              </a:rPr>
              <a:t>, </a:t>
            </a:r>
            <a:r>
              <a:rPr lang="fr-FR" sz="2400" cap="none" spc="-1" dirty="0" err="1">
                <a:solidFill>
                  <a:srgbClr val="002060"/>
                </a:solidFill>
                <a:latin typeface="Arial"/>
              </a:rPr>
              <a:t>Dinet,Triollier</a:t>
            </a:r>
            <a:endParaRPr lang="en-US" sz="2400" cap="none" spc="-1" dirty="0">
              <a:solidFill>
                <a:srgbClr val="002060"/>
              </a:solidFill>
              <a:latin typeface="Arial"/>
            </a:endParaRPr>
          </a:p>
          <a:p>
            <a:pPr marL="273050" lvl="2">
              <a:lnSpc>
                <a:spcPct val="120000"/>
              </a:lnSpc>
              <a:spcBef>
                <a:spcPts val="499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  <a:tabLst>
                <a:tab pos="0" algn="l"/>
                <a:tab pos="273050" algn="l"/>
              </a:tabLst>
            </a:pPr>
            <a:r>
              <a:rPr lang="fr-FR" sz="2400" b="0" strike="noStrike" cap="none" spc="-1" dirty="0" smtClean="0">
                <a:solidFill>
                  <a:srgbClr val="002060"/>
                </a:solidFill>
                <a:latin typeface="Arial"/>
              </a:rPr>
              <a:t>Elle propose </a:t>
            </a:r>
            <a:r>
              <a:rPr lang="fr-FR" sz="2400" b="0" strike="noStrike" cap="none" spc="-1" dirty="0">
                <a:solidFill>
                  <a:srgbClr val="002060"/>
                </a:solidFill>
                <a:latin typeface="Arial"/>
              </a:rPr>
              <a:t>des outils</a:t>
            </a:r>
            <a:endParaRPr lang="en-US" sz="2400" b="0" strike="noStrike" cap="none" spc="-1" dirty="0">
              <a:solidFill>
                <a:srgbClr val="002060"/>
              </a:solidFill>
              <a:latin typeface="Impact"/>
            </a:endParaRPr>
          </a:p>
          <a:p>
            <a:pPr marL="273050" lvl="2">
              <a:spcBef>
                <a:spcPts val="499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0" algn="l"/>
                <a:tab pos="273050" algn="l"/>
              </a:tabLst>
            </a:pPr>
            <a:r>
              <a:rPr lang="fr-FR" sz="2400" cap="none" spc="-1" dirty="0" smtClean="0">
                <a:solidFill>
                  <a:srgbClr val="002060"/>
                </a:solidFill>
                <a:latin typeface="Arial"/>
              </a:rPr>
              <a:t>Une personne ou plusieurs personnes de l’équipe v</a:t>
            </a:r>
            <a:r>
              <a:rPr lang="fr-FR" sz="2400" b="0" strike="noStrike" cap="none" spc="-1" dirty="0" smtClean="0">
                <a:solidFill>
                  <a:srgbClr val="002060"/>
                </a:solidFill>
                <a:latin typeface="Arial"/>
              </a:rPr>
              <a:t>ient, </a:t>
            </a:r>
            <a:r>
              <a:rPr lang="fr-FR" sz="2400" b="0" strike="noStrike" cap="none" spc="-1" dirty="0">
                <a:solidFill>
                  <a:srgbClr val="002060"/>
                </a:solidFill>
                <a:latin typeface="Arial"/>
              </a:rPr>
              <a:t>si besoin, </a:t>
            </a:r>
            <a:r>
              <a:rPr lang="fr-FR" sz="2400" cap="none" spc="-1" dirty="0">
                <a:solidFill>
                  <a:srgbClr val="002060"/>
                </a:solidFill>
                <a:latin typeface="Arial"/>
              </a:rPr>
              <a:t>pour mettre en place le </a:t>
            </a:r>
            <a:r>
              <a:rPr lang="fr-FR" sz="2400" cap="none" spc="-1" dirty="0" smtClean="0">
                <a:solidFill>
                  <a:srgbClr val="002060"/>
                </a:solidFill>
                <a:latin typeface="Arial"/>
              </a:rPr>
              <a:t>protocole, notamment </a:t>
            </a:r>
            <a:r>
              <a:rPr lang="fr-FR" sz="2400" b="0" strike="noStrike" cap="none" spc="-1" dirty="0">
                <a:solidFill>
                  <a:srgbClr val="002060"/>
                </a:solidFill>
                <a:latin typeface="Arial"/>
              </a:rPr>
              <a:t>pour aider les petites écoles qui ont moins de ressources </a:t>
            </a:r>
            <a:r>
              <a:rPr lang="fr-FR" sz="2400" b="0" strike="noStrike" cap="none" spc="-1" dirty="0" smtClean="0">
                <a:solidFill>
                  <a:srgbClr val="002060"/>
                </a:solidFill>
                <a:latin typeface="Arial"/>
              </a:rPr>
              <a:t>humaines</a:t>
            </a:r>
          </a:p>
          <a:p>
            <a:pPr marL="1143000" lvl="2" indent="-228600">
              <a:lnSpc>
                <a:spcPct val="120000"/>
              </a:lnSpc>
              <a:spcBef>
                <a:spcPts val="499"/>
              </a:spcBef>
              <a:buClr>
                <a:srgbClr val="002060"/>
              </a:buClr>
              <a:buSzPct val="160000"/>
              <a:buFont typeface="Arial"/>
              <a:buChar char="•"/>
              <a:tabLst>
                <a:tab pos="0" algn="l"/>
              </a:tabLst>
            </a:pPr>
            <a:endParaRPr lang="en-US" sz="2400" cap="none" spc="-1" dirty="0">
              <a:solidFill>
                <a:srgbClr val="002060"/>
              </a:solidFill>
              <a:latin typeface="Impac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000" b="0" strike="noStrike" cap="all" spc="-1" dirty="0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09" y="1282965"/>
            <a:ext cx="2972215" cy="19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5400" b="0" strike="noStrike" cap="all" spc="-1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Comment sait-on qu’il y a un cas d’ INTIMIDATION ?</a:t>
            </a:r>
            <a:r>
              <a:rPr sz="5400"/>
              <a:t/>
            </a:r>
            <a:br>
              <a:rPr sz="5400"/>
            </a:br>
            <a:endParaRPr lang="en-US" sz="5400" b="0" strike="noStrike" spc="-1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idx="4294967295"/>
          </p:nvPr>
        </p:nvSpPr>
        <p:spPr>
          <a:xfrm>
            <a:off x="685800" y="1719618"/>
            <a:ext cx="10394280" cy="3654822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9500" lnSpcReduction="20000"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25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faits peuvent être révélés par :</a:t>
            </a:r>
            <a:endParaRPr lang="en-US" sz="2500" b="0" strike="noStrike" cap="none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2060"/>
              </a:buClr>
              <a:buSzPct val="160000"/>
              <a:buFont typeface="Arial"/>
              <a:buChar char="•"/>
            </a:pPr>
            <a:r>
              <a:rPr lang="fr-FR" sz="25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ou des élèves</a:t>
            </a:r>
            <a:endParaRPr lang="en-US" sz="2500" b="0" strike="noStrike" cap="none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2060"/>
              </a:buClr>
              <a:buSzPct val="160000"/>
              <a:buFont typeface="Arial"/>
              <a:buChar char="•"/>
            </a:pPr>
            <a:r>
              <a:rPr lang="fr-FR" sz="25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ou des adultes (dont la famille de l’élève cible)</a:t>
            </a:r>
            <a:endParaRPr lang="en-US" sz="2500" b="0" strike="noStrike" cap="none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120000"/>
              </a:lnSpc>
              <a:spcBef>
                <a:spcPts val="499"/>
              </a:spcBef>
              <a:buClr>
                <a:srgbClr val="002060"/>
              </a:buClr>
              <a:buSzPct val="160000"/>
              <a:buFont typeface="Arial"/>
              <a:buChar char="•"/>
            </a:pPr>
            <a:r>
              <a:rPr lang="fr-FR" sz="25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un membre de l’équipe qui a pu observer des agissements inappropriés </a:t>
            </a:r>
            <a:endParaRPr lang="en-US" sz="2500" b="0" strike="noStrike" cap="none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1417"/>
              </a:spcBef>
              <a:buNone/>
            </a:pPr>
            <a:endParaRPr lang="en-US" sz="900" b="0" strike="noStrike" cap="none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499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2500" b="0" strike="noStrike" cap="none" spc="-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fr-FR" sz="2500" b="0" strike="noStrike" cap="none" spc="-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fiche</a:t>
            </a:r>
            <a:r>
              <a:rPr lang="fr-FR" sz="2500" b="1" strike="noStrike" cap="none" spc="-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500" b="1" i="1" strike="noStrike" cap="none" spc="-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 Comment mieux identifier une situation de harcèlement ; les signaux faibles ».</a:t>
            </a:r>
            <a:r>
              <a:rPr lang="fr-FR" sz="2500" b="0" strike="noStrike" cap="non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500" b="0" strike="noStrike" cap="none" spc="-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499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endParaRPr lang="en-US" sz="1000" b="0" strike="noStrike" cap="none" spc="-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499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endParaRPr lang="en-US" sz="1000" b="0" strike="noStrike" cap="non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0">
              <a:lnSpc>
                <a:spcPct val="120000"/>
              </a:lnSpc>
              <a:spcBef>
                <a:spcPts val="499"/>
              </a:spcBef>
              <a:buNone/>
              <a:tabLst>
                <a:tab pos="0" algn="l"/>
              </a:tabLst>
            </a:pPr>
            <a:r>
              <a:rPr lang="fr-FR" sz="2100" b="0" strike="noStrike" cap="none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25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l’intimidation est dénoncée par un adulte du périscolaire ou de </a:t>
            </a:r>
            <a:r>
              <a:rPr lang="fr-FR" sz="25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			 </a:t>
            </a:r>
            <a:r>
              <a:rPr lang="fr-FR" sz="25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cantine, le </a:t>
            </a:r>
            <a:r>
              <a:rPr lang="fr-FR" sz="25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protocole</a:t>
            </a:r>
            <a:r>
              <a:rPr lang="fr-FR" sz="25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est </a:t>
            </a:r>
            <a:r>
              <a:rPr lang="fr-FR" sz="25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</a:t>
            </a:r>
            <a:r>
              <a:rPr lang="fr-FR" sz="2500" b="0" strike="noStrike" cap="none" spc="-1" dirty="0" smtClean="0">
                <a:solidFill>
                  <a:srgbClr val="002060"/>
                </a:solidFill>
                <a:latin typeface="Arial"/>
              </a:rPr>
              <a:t> </a:t>
            </a:r>
            <a:r>
              <a:rPr lang="fr-FR" sz="2500" b="0" strike="noStrike" cap="none" spc="-1" dirty="0">
                <a:solidFill>
                  <a:srgbClr val="002060"/>
                </a:solidFill>
                <a:latin typeface="Arial"/>
              </a:rPr>
              <a:t>en charge par l’école</a:t>
            </a:r>
            <a:endParaRPr lang="en-US" sz="2500" b="0" strike="noStrike" cap="none" spc="-1" dirty="0">
              <a:solidFill>
                <a:srgbClr val="002060"/>
              </a:solidFill>
              <a:latin typeface="Impact"/>
            </a:endParaRPr>
          </a:p>
          <a:p>
            <a:pPr indent="0">
              <a:lnSpc>
                <a:spcPct val="12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en-US" sz="1600" b="0" strike="noStrike" cap="all" spc="-1" dirty="0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162" name="Image 3"/>
          <p:cNvPicPr/>
          <p:nvPr/>
        </p:nvPicPr>
        <p:blipFill>
          <a:blip r:embed="rId2"/>
          <a:stretch/>
        </p:blipFill>
        <p:spPr>
          <a:xfrm>
            <a:off x="327535" y="4184381"/>
            <a:ext cx="2033280" cy="15246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364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5400" b="0" strike="noStrike" cap="all" spc="-1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Qui informer en cas d’intimidation ?</a:t>
            </a:r>
            <a:endParaRPr lang="en-US" sz="5400" b="0" strike="noStrike" spc="-1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idx="4294967295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20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Informer l’équipe ressources de circonscription </a:t>
            </a:r>
            <a:r>
              <a:rPr lang="fr-FR" sz="20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en-US" sz="20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lang="en-US" sz="20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499"/>
              </a:spcBef>
              <a:buClr>
                <a:srgbClr val="002060"/>
              </a:buClr>
              <a:buSzPct val="160000"/>
            </a:pP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Lors de la mise en place du protocole</a:t>
            </a:r>
            <a:endParaRPr lang="en-US" sz="18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499"/>
              </a:spcBef>
              <a:buClr>
                <a:srgbClr val="002060"/>
              </a:buClr>
              <a:buSzPct val="160000"/>
            </a:pP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A la fin du protocole  quel que soit l’issue</a:t>
            </a:r>
            <a:endParaRPr lang="en-US" sz="18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lang="en-US" sz="2000" b="0" strike="noStrike" cap="all" spc="-1" dirty="0">
              <a:solidFill>
                <a:srgbClr val="000000"/>
              </a:solidFill>
              <a:latin typeface="Impac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lang="en-US" sz="2000" b="0" strike="noStrike" cap="all" spc="-1" dirty="0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537" y="2514226"/>
            <a:ext cx="3317543" cy="24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5400" b="0" strike="noStrike" cap="all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Doit on alerter les familles de la classe ?</a:t>
            </a:r>
            <a:endParaRPr lang="en-US" sz="5400" b="0" strike="noStrike" spc="-1" dirty="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idx="4294967295"/>
          </p:nvPr>
        </p:nvSpPr>
        <p:spPr>
          <a:xfrm>
            <a:off x="687960" y="2199998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6000" lnSpcReduction="20000"/>
          </a:bodyPr>
          <a:lstStyle/>
          <a:p>
            <a:pPr>
              <a:spcBef>
                <a:spcPts val="1001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600" b="0" strike="noStrike" cap="none" spc="-1" dirty="0">
                <a:solidFill>
                  <a:srgbClr val="002060"/>
                </a:solidFill>
                <a:latin typeface="Arial"/>
              </a:rPr>
              <a:t>Non. </a:t>
            </a:r>
            <a:endParaRPr lang="en-US" sz="2600" b="0" strike="noStrike" cap="none" spc="-1" dirty="0">
              <a:solidFill>
                <a:srgbClr val="002060"/>
              </a:solidFill>
              <a:latin typeface="Impac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2600" b="0" strike="noStrike" cap="none" spc="-1" dirty="0">
                <a:solidFill>
                  <a:srgbClr val="002060"/>
                </a:solidFill>
                <a:latin typeface="Arial"/>
              </a:rPr>
              <a:t>Concernant </a:t>
            </a:r>
            <a:r>
              <a:rPr lang="fr-FR" sz="2600" b="1" strike="noStrike" cap="none" spc="-1" dirty="0">
                <a:solidFill>
                  <a:srgbClr val="002060"/>
                </a:solidFill>
                <a:latin typeface="Arial"/>
              </a:rPr>
              <a:t>les parents des élèves intimidateurs</a:t>
            </a:r>
            <a:r>
              <a:rPr lang="fr-FR" sz="2600" b="0" strike="noStrike" cap="none" spc="-1" dirty="0">
                <a:solidFill>
                  <a:srgbClr val="002060"/>
                </a:solidFill>
                <a:latin typeface="Arial"/>
              </a:rPr>
              <a:t>, ceux-ci  ne sont </a:t>
            </a:r>
            <a:endParaRPr lang="fr-FR" sz="2600" b="0" strike="noStrike" cap="none" spc="-1" dirty="0" smtClean="0">
              <a:solidFill>
                <a:srgbClr val="002060"/>
              </a:solidFill>
              <a:latin typeface="Arial"/>
            </a:endParaRP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2060"/>
              </a:buClr>
              <a:buSzPct val="160000"/>
              <a:buNone/>
            </a:pPr>
            <a:r>
              <a:rPr lang="fr-FR" sz="2600" b="0" strike="noStrike" cap="none" spc="-1" dirty="0" smtClean="0">
                <a:solidFill>
                  <a:srgbClr val="002060"/>
                </a:solidFill>
                <a:latin typeface="Arial"/>
              </a:rPr>
              <a:t>pas </a:t>
            </a:r>
            <a:r>
              <a:rPr lang="fr-FR" sz="2600" b="0" strike="noStrike" cap="none" spc="-1" dirty="0">
                <a:solidFill>
                  <a:srgbClr val="002060"/>
                </a:solidFill>
                <a:latin typeface="Arial"/>
              </a:rPr>
              <a:t>conviés à l’école pour être entendus.</a:t>
            </a:r>
            <a:endParaRPr lang="en-US" sz="2600" b="0" strike="noStrike" cap="none" spc="-1" dirty="0">
              <a:solidFill>
                <a:srgbClr val="002060"/>
              </a:solidFill>
              <a:latin typeface="Impac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2600" b="0" strike="noStrike" cap="none" spc="-1" dirty="0">
                <a:solidFill>
                  <a:srgbClr val="002060"/>
                </a:solidFill>
                <a:latin typeface="Arial"/>
              </a:rPr>
              <a:t>Une information à destination </a:t>
            </a:r>
            <a:r>
              <a:rPr lang="fr-FR" sz="2600" b="1" strike="noStrike" cap="none" spc="-1" dirty="0">
                <a:solidFill>
                  <a:srgbClr val="002060"/>
                </a:solidFill>
                <a:latin typeface="Arial"/>
              </a:rPr>
              <a:t>des familles </a:t>
            </a:r>
            <a:r>
              <a:rPr lang="fr-FR" sz="2600" b="0" strike="noStrike" cap="none" spc="-1" dirty="0">
                <a:solidFill>
                  <a:srgbClr val="002060"/>
                </a:solidFill>
                <a:latin typeface="Arial"/>
              </a:rPr>
              <a:t>est néanmoins faite en amont lors du 1</a:t>
            </a:r>
            <a:r>
              <a:rPr lang="fr-FR" sz="2600" b="0" strike="noStrike" cap="none" spc="-1" baseline="33000" dirty="0">
                <a:solidFill>
                  <a:srgbClr val="002060"/>
                </a:solidFill>
                <a:latin typeface="Arial"/>
              </a:rPr>
              <a:t>er</a:t>
            </a:r>
            <a:r>
              <a:rPr lang="fr-FR" sz="2600" b="0" strike="noStrike" cap="none" spc="-1" dirty="0">
                <a:solidFill>
                  <a:srgbClr val="002060"/>
                </a:solidFill>
                <a:latin typeface="Arial"/>
              </a:rPr>
              <a:t> conseil d’école et des réunions de rentrée dans chaque classe : </a:t>
            </a:r>
            <a:endParaRPr lang="en-US" sz="2600" b="0" strike="noStrike" cap="none" spc="-1" dirty="0">
              <a:solidFill>
                <a:srgbClr val="002060"/>
              </a:solidFill>
              <a:latin typeface="Impact"/>
            </a:endParaRPr>
          </a:p>
          <a:p>
            <a:pPr marL="997200" lvl="1" indent="-457200">
              <a:lnSpc>
                <a:spcPct val="120000"/>
              </a:lnSpc>
              <a:spcBef>
                <a:spcPts val="1134"/>
              </a:spcBef>
              <a:buClr>
                <a:srgbClr val="002060"/>
              </a:buClr>
              <a:buSzPct val="75000"/>
            </a:pPr>
            <a:r>
              <a:rPr lang="fr-FR" sz="2600" cap="none" spc="-1" dirty="0">
                <a:solidFill>
                  <a:srgbClr val="002060"/>
                </a:solidFill>
                <a:latin typeface="Arial"/>
              </a:rPr>
              <a:t>U</a:t>
            </a:r>
            <a:r>
              <a:rPr lang="fr-FR" sz="2600" b="0" strike="noStrike" cap="none" spc="-1" dirty="0" smtClean="0">
                <a:solidFill>
                  <a:srgbClr val="002060"/>
                </a:solidFill>
                <a:latin typeface="Arial"/>
              </a:rPr>
              <a:t>ne </a:t>
            </a:r>
            <a:r>
              <a:rPr lang="fr-FR" sz="2600" b="0" strike="noStrike" cap="none" spc="-1" dirty="0">
                <a:solidFill>
                  <a:srgbClr val="002060"/>
                </a:solidFill>
                <a:latin typeface="Arial"/>
              </a:rPr>
              <a:t>cellule de professionnels mène un travail à l’école avec les élèves pour assurer la sécurité et le bien- être des élèves afin d’améliorer le climat scolaire.</a:t>
            </a:r>
            <a:endParaRPr lang="en-US" sz="2600" b="0" strike="noStrike" cap="none" spc="-1" dirty="0">
              <a:solidFill>
                <a:srgbClr val="002060"/>
              </a:solidFill>
              <a:latin typeface="Impact"/>
            </a:endParaRPr>
          </a:p>
          <a:p>
            <a:pPr marL="997200" lvl="1" indent="-457200">
              <a:lnSpc>
                <a:spcPct val="120000"/>
              </a:lnSpc>
              <a:spcBef>
                <a:spcPts val="1134"/>
              </a:spcBef>
              <a:buClr>
                <a:srgbClr val="002060"/>
              </a:buClr>
              <a:buSzPct val="75000"/>
            </a:pPr>
            <a:r>
              <a:rPr lang="fr-FR" sz="2600" cap="none" spc="-1" dirty="0">
                <a:solidFill>
                  <a:srgbClr val="002060"/>
                </a:solidFill>
                <a:latin typeface="Arial"/>
              </a:rPr>
              <a:t>D</a:t>
            </a:r>
            <a:r>
              <a:rPr lang="fr-FR" sz="2600" b="0" strike="noStrike" cap="none" spc="-1" dirty="0" smtClean="0">
                <a:solidFill>
                  <a:srgbClr val="002060"/>
                </a:solidFill>
                <a:latin typeface="Arial"/>
              </a:rPr>
              <a:t>ans </a:t>
            </a:r>
            <a:r>
              <a:rPr lang="fr-FR" sz="2600" b="0" strike="noStrike" cap="none" spc="-1" dirty="0">
                <a:solidFill>
                  <a:srgbClr val="002060"/>
                </a:solidFill>
                <a:latin typeface="Arial"/>
              </a:rPr>
              <a:t>ce cadre, les élèves peuvent être amenés à être rencontrés en individuel par un adulte. Tous les élèves reçus ont un statut de témoin. </a:t>
            </a:r>
            <a:endParaRPr lang="en-US" sz="2600" b="0" strike="noStrike" cap="none" spc="-1" dirty="0">
              <a:solidFill>
                <a:srgbClr val="002060"/>
              </a:solidFill>
              <a:latin typeface="Impac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lang="en-US" sz="2000" b="0" strike="noStrike" cap="all" spc="-1" dirty="0">
              <a:solidFill>
                <a:srgbClr val="002060"/>
              </a:solidFill>
              <a:latin typeface="Impac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119" y="1149008"/>
            <a:ext cx="2894121" cy="210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6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 idx="4294967295"/>
          </p:nvPr>
        </p:nvSpPr>
        <p:spPr>
          <a:xfrm>
            <a:off x="253440" y="371880"/>
            <a:ext cx="11259000" cy="115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5400" b="0" strike="noStrike" cap="all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Comment traiter un cas d’intimidation ?</a:t>
            </a:r>
            <a:r>
              <a:rPr sz="5400" dirty="0"/>
              <a:t/>
            </a:r>
            <a:br>
              <a:rPr sz="5400" dirty="0"/>
            </a:br>
            <a:endParaRPr lang="en-US" sz="5400" b="0" strike="noStrike" spc="-1" dirty="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idx="4294967295"/>
          </p:nvPr>
        </p:nvSpPr>
        <p:spPr>
          <a:xfrm>
            <a:off x="382137" y="1760560"/>
            <a:ext cx="10711590" cy="3739488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20000"/>
              </a:lnSpc>
              <a:spcBef>
                <a:spcPts val="1001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1600" b="1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 La </a:t>
            </a:r>
            <a:r>
              <a:rPr lang="fr-FR" sz="16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méthode des préoccupations partagées</a:t>
            </a:r>
            <a:r>
              <a:rPr lang="fr-FR" sz="16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, initiée par M. Pikas suédois, est déployée en France par l’équipe </a:t>
            </a:r>
            <a:r>
              <a:rPr lang="fr-FR" sz="16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RESIS</a:t>
            </a:r>
            <a:r>
              <a:rPr lang="fr-FR" sz="16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sz="16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de Jean- Pierre Bellon </a:t>
            </a:r>
            <a:r>
              <a:rPr lang="fr-FR" sz="16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dite « </a:t>
            </a:r>
            <a:r>
              <a:rPr lang="fr-FR" sz="16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Méthode de la Préoccupation Partagée</a:t>
            </a:r>
            <a:r>
              <a:rPr lang="fr-FR" sz="16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 » dont les expérimentations sont concluantes dans de nombreux pays pour résoudre des situations de harcèlement ou d’intimidation.</a:t>
            </a:r>
            <a:endParaRPr lang="en-US" sz="16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1600" b="1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 Enjeu</a:t>
            </a:r>
            <a:r>
              <a:rPr lang="fr-FR" sz="16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sz="16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: </a:t>
            </a:r>
            <a:endParaRPr lang="en-US" sz="18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1160463" lvl="1" indent="-5334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r>
              <a:rPr lang="fr-FR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Pl</a:t>
            </a:r>
            <a:r>
              <a:rPr lang="fr-FR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acer </a:t>
            </a: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les élèves </a:t>
            </a:r>
            <a:r>
              <a:rPr lang="fr-FR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en position de rechercher </a:t>
            </a: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par eux-mêmes une issue pacifique aux conflits. </a:t>
            </a:r>
            <a:endParaRPr lang="en-US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1160463" indent="-5334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</a:pPr>
            <a:r>
              <a:rPr lang="fr-FR" sz="1800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A</a:t>
            </a:r>
            <a:r>
              <a:rPr lang="fr-FR" sz="18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pporter </a:t>
            </a: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une réponse concrète, rapide, aux phénomènes de groupe, en rejetant toute recherche de causalité ou de catégorisation du phénomène</a:t>
            </a:r>
            <a:endParaRPr lang="en-US" sz="18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27063" indent="45085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ct val="160000"/>
            </a:pP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sz="18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Chacun </a:t>
            </a: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des protagonistes peut ressortir « la tête haute ».</a:t>
            </a:r>
            <a:endParaRPr lang="en-US" sz="18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1800" b="1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 Principe </a:t>
            </a:r>
            <a:r>
              <a:rPr lang="fr-FR" sz="18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d’action</a:t>
            </a: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 : </a:t>
            </a:r>
            <a:endParaRPr lang="en-US" sz="18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27063" lvl="1" indent="450850">
              <a:spcBef>
                <a:spcPts val="0"/>
              </a:spcBef>
              <a:buClr>
                <a:srgbClr val="002060"/>
              </a:buClr>
            </a:pPr>
            <a:r>
              <a:rPr lang="fr-FR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E</a:t>
            </a:r>
            <a:r>
              <a:rPr lang="fr-FR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ntourer </a:t>
            </a: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et soutenir la victime </a:t>
            </a:r>
            <a:endParaRPr lang="en-US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27063" indent="45085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</a:pP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sz="1800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B</a:t>
            </a:r>
            <a:r>
              <a:rPr lang="fr-FR" sz="18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riser </a:t>
            </a: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l’effet de groupe, </a:t>
            </a:r>
            <a:endParaRPr lang="en-US" sz="18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27063" indent="45085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</a:pPr>
            <a:r>
              <a:rPr lang="fr-FR" sz="1800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R</a:t>
            </a:r>
            <a:r>
              <a:rPr lang="fr-FR" sz="18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é </a:t>
            </a: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individualiser chacun </a:t>
            </a:r>
            <a:r>
              <a:rPr lang="fr-FR" sz="16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de ses membres. </a:t>
            </a:r>
            <a:endParaRPr lang="en-US" sz="16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lang="en-US" sz="18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3373" y="3734084"/>
            <a:ext cx="2593075" cy="25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0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Image 4"/>
          <p:cNvPicPr/>
          <p:nvPr/>
        </p:nvPicPr>
        <p:blipFill>
          <a:blip r:embed="rId2"/>
          <a:stretch/>
        </p:blipFill>
        <p:spPr>
          <a:xfrm>
            <a:off x="1748268" y="1507080"/>
            <a:ext cx="9483839" cy="3856625"/>
          </a:xfrm>
          <a:prstGeom prst="rect">
            <a:avLst/>
          </a:prstGeom>
          <a:ln w="0"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7" y="163771"/>
            <a:ext cx="2509868" cy="268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 idx="4294967295"/>
          </p:nvPr>
        </p:nvSpPr>
        <p:spPr>
          <a:xfrm>
            <a:off x="685800" y="194400"/>
            <a:ext cx="10396440" cy="100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5400" b="1" strike="noStrike" cap="all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Les étapes de la méthode :</a:t>
            </a:r>
            <a:endParaRPr lang="en-US" sz="5400" b="0" strike="noStrike" spc="-1" dirty="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idx="4294967295"/>
          </p:nvPr>
        </p:nvSpPr>
        <p:spPr>
          <a:xfrm>
            <a:off x="392760" y="1444362"/>
            <a:ext cx="10982520" cy="4708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25000" lnSpcReduction="20000"/>
          </a:bodyPr>
          <a:lstStyle/>
          <a:p>
            <a:pPr marL="3043238" lvl="1">
              <a:spcBef>
                <a:spcPts val="0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7200" b="1" i="1" strike="noStrike" cap="none" spc="-1" dirty="0" err="1">
                <a:solidFill>
                  <a:srgbClr val="00B050"/>
                </a:solidFill>
                <a:latin typeface="Arial" panose="020B0604020202020204" pitchFamily="34" charset="0"/>
              </a:rPr>
              <a:t>Cf</a:t>
            </a:r>
            <a:r>
              <a:rPr lang="fr-FR" sz="7200" b="1" i="1" strike="noStrike" cap="none" spc="-1" dirty="0">
                <a:solidFill>
                  <a:srgbClr val="00B050"/>
                </a:solidFill>
                <a:latin typeface="Arial" panose="020B0604020202020204" pitchFamily="34" charset="0"/>
              </a:rPr>
              <a:t> .Protocole - doc vert</a:t>
            </a:r>
            <a:endParaRPr lang="en-US" sz="7200" b="0" strike="noStrike" cap="none" spc="-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rgbClr val="002060"/>
              </a:buClr>
              <a:buSzPct val="160000"/>
              <a:buNone/>
            </a:pPr>
            <a:r>
              <a:rPr lang="fr-FR" sz="7200" b="1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1. Révélation </a:t>
            </a:r>
            <a:r>
              <a:rPr lang="fr-FR" sz="72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des </a:t>
            </a:r>
            <a:r>
              <a:rPr lang="fr-FR" sz="7200" b="1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faits</a:t>
            </a:r>
          </a:p>
          <a:p>
            <a:pPr marL="1143000" indent="-1143000">
              <a:spcBef>
                <a:spcPts val="0"/>
              </a:spcBef>
              <a:buClr>
                <a:srgbClr val="002060"/>
              </a:buClr>
              <a:buSzPct val="160000"/>
              <a:buAutoNum type="arabicPeriod"/>
            </a:pPr>
            <a:endParaRPr lang="en-US" sz="3200" b="1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  <a:buNone/>
            </a:pPr>
            <a:r>
              <a:rPr lang="fr-FR" sz="72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fr-FR" sz="72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L’équipe référente de l’école est informée, prend contact avec la circonscription </a:t>
            </a:r>
            <a:endParaRPr lang="fr-FR" sz="7200" b="0" strike="noStrike" cap="none" spc="-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  <a:buNone/>
            </a:pPr>
            <a:r>
              <a:rPr lang="fr-FR" sz="72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et </a:t>
            </a:r>
            <a:r>
              <a:rPr lang="fr-FR" sz="72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prend en charge </a:t>
            </a:r>
            <a:r>
              <a:rPr lang="fr-FR" sz="72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l’élève cible </a:t>
            </a:r>
            <a:r>
              <a:rPr lang="fr-FR" sz="72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(victime</a:t>
            </a:r>
            <a:r>
              <a:rPr lang="fr-FR" sz="72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)                          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7200" b="1" i="1" strike="noStrike" cap="none" spc="-1" dirty="0" err="1" smtClean="0">
                <a:solidFill>
                  <a:srgbClr val="00B050"/>
                </a:solidFill>
                <a:latin typeface="Arial" panose="020B0604020202020204" pitchFamily="34" charset="0"/>
              </a:rPr>
              <a:t>Cf</a:t>
            </a:r>
            <a:r>
              <a:rPr lang="fr-FR" sz="7200" b="1" i="1" strike="noStrike" cap="none" spc="-1" dirty="0">
                <a:solidFill>
                  <a:srgbClr val="00B050"/>
                </a:solidFill>
                <a:latin typeface="Arial" panose="020B0604020202020204" pitchFamily="34" charset="0"/>
              </a:rPr>
              <a:t> Fiche </a:t>
            </a:r>
            <a:r>
              <a:rPr lang="fr-FR" sz="7200" b="1" i="1" strike="noStrike" cap="none" spc="-1" dirty="0" smtClean="0">
                <a:solidFill>
                  <a:srgbClr val="00B050"/>
                </a:solidFill>
                <a:latin typeface="Arial" panose="020B0604020202020204" pitchFamily="34" charset="0"/>
              </a:rPr>
              <a:t>entretien </a:t>
            </a:r>
            <a:r>
              <a:rPr lang="fr-FR" sz="7200" b="1" i="1" strike="noStrike" cap="none" spc="-1" dirty="0">
                <a:solidFill>
                  <a:srgbClr val="00B050"/>
                </a:solidFill>
                <a:latin typeface="Arial" panose="020B0604020202020204" pitchFamily="34" charset="0"/>
              </a:rPr>
              <a:t>avec la cible </a:t>
            </a:r>
            <a:endParaRPr lang="fr-FR" sz="7200" b="1" i="1" strike="noStrike" cap="none" spc="-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  <a:buNone/>
            </a:pPr>
            <a:endParaRPr lang="en-US" sz="3200" b="0" strike="noStrike" cap="none" spc="-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  <a:buNone/>
            </a:pPr>
            <a:r>
              <a:rPr lang="fr-FR" sz="7200" b="1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r>
              <a:rPr lang="fr-FR" sz="72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.  </a:t>
            </a:r>
            <a:r>
              <a:rPr lang="fr-FR" sz="72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L’équipe référente de l’école prend en charge la communication avec </a:t>
            </a:r>
            <a:r>
              <a:rPr lang="fr-FR" sz="72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les parents de l’élève cible</a:t>
            </a:r>
            <a:endParaRPr lang="en-US" sz="72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7200" b="1" i="1" strike="noStrike" cap="none" spc="-1" dirty="0" err="1">
                <a:solidFill>
                  <a:srgbClr val="00B050"/>
                </a:solidFill>
                <a:latin typeface="Arial" panose="020B0604020202020204" pitchFamily="34" charset="0"/>
              </a:rPr>
              <a:t>Cf</a:t>
            </a:r>
            <a:r>
              <a:rPr lang="fr-FR" sz="7200" b="1" i="1" strike="noStrike" cap="none" spc="-1" dirty="0">
                <a:solidFill>
                  <a:srgbClr val="00B050"/>
                </a:solidFill>
                <a:latin typeface="Arial" panose="020B0604020202020204" pitchFamily="34" charset="0"/>
              </a:rPr>
              <a:t> Fiche </a:t>
            </a:r>
            <a:r>
              <a:rPr lang="fr-FR" sz="7200" b="1" i="1" strike="noStrike" cap="none" spc="-1" dirty="0" smtClean="0">
                <a:solidFill>
                  <a:srgbClr val="00B050"/>
                </a:solidFill>
                <a:latin typeface="Arial" panose="020B0604020202020204" pitchFamily="34" charset="0"/>
              </a:rPr>
              <a:t>entretien </a:t>
            </a:r>
            <a:r>
              <a:rPr lang="fr-FR" sz="7200" b="1" i="1" strike="noStrike" cap="none" spc="-1" dirty="0">
                <a:solidFill>
                  <a:srgbClr val="00B050"/>
                </a:solidFill>
                <a:latin typeface="Arial" panose="020B0604020202020204" pitchFamily="34" charset="0"/>
              </a:rPr>
              <a:t>avec la famille de l’élève victime  </a:t>
            </a:r>
            <a:endParaRPr lang="fr-FR" sz="7200" b="1" i="1" strike="noStrike" cap="none" spc="-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endParaRPr lang="en-US" sz="3200" b="0" strike="noStrike" cap="none" spc="-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  <a:buNone/>
            </a:pPr>
            <a:r>
              <a:rPr lang="fr-FR" sz="7200" b="1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r>
              <a:rPr lang="fr-FR" sz="72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fr-FR" sz="72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L’équipe référente de l’école prend en charge le ou </a:t>
            </a:r>
            <a:r>
              <a:rPr lang="fr-FR" sz="72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les élèves intimidateur(s) et témoins.</a:t>
            </a:r>
            <a:endParaRPr lang="en-US" sz="7200" b="1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lvl="1" algn="ctr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7200" b="1" i="1" strike="noStrike" cap="none" spc="-1" dirty="0" err="1">
                <a:solidFill>
                  <a:srgbClr val="00B050"/>
                </a:solidFill>
                <a:latin typeface="Arial" panose="020B0604020202020204" pitchFamily="34" charset="0"/>
              </a:rPr>
              <a:t>Cf</a:t>
            </a:r>
            <a:r>
              <a:rPr lang="fr-FR" sz="7200" b="1" i="1" strike="noStrike" cap="none" spc="-1" dirty="0">
                <a:solidFill>
                  <a:srgbClr val="00B050"/>
                </a:solidFill>
                <a:latin typeface="Arial" panose="020B0604020202020204" pitchFamily="34" charset="0"/>
              </a:rPr>
              <a:t> Fiche </a:t>
            </a:r>
            <a:r>
              <a:rPr lang="fr-FR" sz="7200" b="1" i="1" strike="noStrike" cap="none" spc="-1" dirty="0" smtClean="0">
                <a:solidFill>
                  <a:srgbClr val="00B050"/>
                </a:solidFill>
                <a:latin typeface="Arial" panose="020B0604020202020204" pitchFamily="34" charset="0"/>
              </a:rPr>
              <a:t>entretien </a:t>
            </a:r>
            <a:r>
              <a:rPr lang="fr-FR" sz="7200" b="1" i="1" strike="noStrike" cap="none" spc="-1" dirty="0">
                <a:solidFill>
                  <a:srgbClr val="00B050"/>
                </a:solidFill>
                <a:latin typeface="Arial" panose="020B0604020202020204" pitchFamily="34" charset="0"/>
              </a:rPr>
              <a:t>avec le ou les intimidateurs et témoins proches.</a:t>
            </a:r>
            <a:endParaRPr lang="en-US" sz="7200" b="0" strike="noStrike" cap="none" spc="-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2060"/>
              </a:buClr>
              <a:buSzPct val="160000"/>
              <a:buNone/>
            </a:pPr>
            <a:r>
              <a:rPr lang="fr-FR" sz="7200" b="1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5.  </a:t>
            </a:r>
            <a:r>
              <a:rPr lang="fr-FR" sz="72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L’équipe </a:t>
            </a:r>
            <a:r>
              <a:rPr lang="fr-FR" sz="72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référente de l’école s’entretient à nouveau avec l’élève cible (victime) pour évaluer l’évolution de la situation. Suivi de la situation avec les élèves intimidateurs</a:t>
            </a:r>
            <a:r>
              <a:rPr lang="fr-FR" sz="72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002060"/>
              </a:buClr>
              <a:buSzPct val="160000"/>
              <a:buNone/>
            </a:pPr>
            <a:endParaRPr lang="en-US" sz="32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  <a:buNone/>
            </a:pPr>
            <a:r>
              <a:rPr lang="fr-FR" sz="72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	</a:t>
            </a:r>
            <a:r>
              <a:rPr lang="fr-FR" sz="7200" b="0" strike="noStrike" cap="none" spc="-1" dirty="0" smtClean="0">
                <a:solidFill>
                  <a:srgbClr val="FF0000"/>
                </a:solidFill>
                <a:latin typeface="Arial" panose="020B0604020202020204" pitchFamily="34" charset="0"/>
              </a:rPr>
              <a:t>Si </a:t>
            </a:r>
            <a:r>
              <a:rPr lang="fr-FR" sz="7200" b="0" strike="noStrike" cap="none" spc="-1" dirty="0">
                <a:solidFill>
                  <a:srgbClr val="FF0000"/>
                </a:solidFill>
                <a:latin typeface="Arial" panose="020B0604020202020204" pitchFamily="34" charset="0"/>
              </a:rPr>
              <a:t>la situation est résolue   arrêt du protocole </a:t>
            </a:r>
            <a:endParaRPr lang="en-US" sz="7200" b="0" strike="noStrike" cap="none" spc="-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SzPct val="160000"/>
              <a:buNone/>
            </a:pPr>
            <a:r>
              <a:rPr lang="fr-FR" sz="7200" b="0" strike="noStrike" cap="none" spc="-1" dirty="0">
                <a:solidFill>
                  <a:srgbClr val="FF0000"/>
                </a:solidFill>
                <a:latin typeface="Arial" panose="020B0604020202020204" pitchFamily="34" charset="0"/>
              </a:rPr>
              <a:t>Mais si non résolution de la situation : L’équipe référente de l’école prend contact par mail avec l’équipe </a:t>
            </a:r>
            <a:r>
              <a:rPr lang="fr-FR" sz="7200" b="0" strike="noStrike" cap="none" spc="-1" dirty="0" err="1">
                <a:solidFill>
                  <a:srgbClr val="FF0000"/>
                </a:solidFill>
                <a:latin typeface="Arial" panose="020B0604020202020204" pitchFamily="34" charset="0"/>
              </a:rPr>
              <a:t>pHARe</a:t>
            </a:r>
            <a:r>
              <a:rPr lang="fr-FR" sz="7200" b="0" strike="noStrike" cap="none" spc="-1" dirty="0">
                <a:solidFill>
                  <a:srgbClr val="FF0000"/>
                </a:solidFill>
                <a:latin typeface="Arial" panose="020B0604020202020204" pitchFamily="34" charset="0"/>
              </a:rPr>
              <a:t> de circonscription  via l’adresse du pole ressources (en l’intitulant </a:t>
            </a:r>
            <a:r>
              <a:rPr lang="fr-FR" sz="7200" b="0" strike="noStrike" cap="none" spc="-1" dirty="0" err="1">
                <a:solidFill>
                  <a:srgbClr val="FF0000"/>
                </a:solidFill>
                <a:latin typeface="Arial" panose="020B0604020202020204" pitchFamily="34" charset="0"/>
              </a:rPr>
              <a:t>pHARe</a:t>
            </a:r>
            <a:r>
              <a:rPr lang="fr-FR" sz="7200" b="0" strike="noStrike" cap="none" spc="-1" dirty="0">
                <a:solidFill>
                  <a:srgbClr val="FF0000"/>
                </a:solidFill>
                <a:latin typeface="Arial" panose="020B0604020202020204" pitchFamily="34" charset="0"/>
              </a:rPr>
              <a:t>- nom école)</a:t>
            </a:r>
            <a:endParaRPr lang="en-US" sz="7200" b="0" strike="noStrike" cap="none" spc="-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1001"/>
              </a:spcBef>
              <a:buClr>
                <a:srgbClr val="75A2CE"/>
              </a:buClr>
              <a:buSzPct val="160000"/>
              <a:buFont typeface="Arial"/>
              <a:buChar char="•"/>
            </a:pPr>
            <a:r>
              <a:rPr lang="fr-FR" sz="72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 </a:t>
            </a:r>
            <a:endParaRPr lang="en-US" sz="72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lang="en-US" sz="2000" b="0" strike="noStrike" cap="all" spc="-1" dirty="0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0"/>
            <a:ext cx="2797791" cy="261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5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résumé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62316" y="1596787"/>
            <a:ext cx="6792718" cy="418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724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900" cap="all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En CONCLUSION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666" y="1837440"/>
            <a:ext cx="9014708" cy="420939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7" y="-191069"/>
            <a:ext cx="2344118" cy="250919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313" y="0"/>
            <a:ext cx="2496687" cy="24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6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0000"/>
          </a:bodyPr>
          <a:lstStyle/>
          <a:p>
            <a:pPr indent="0">
              <a:lnSpc>
                <a:spcPct val="90000"/>
              </a:lnSpc>
              <a:buNone/>
            </a:pPr>
            <a:r>
              <a:rPr sz="5400"/>
              <a:t/>
            </a:r>
            <a:br>
              <a:rPr sz="5400"/>
            </a:br>
            <a:r>
              <a:rPr lang="fr-FR" sz="5400" b="0" strike="noStrike" cap="all" spc="-1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 C’est quoi le harcèlement ?</a:t>
            </a:r>
            <a:r>
              <a:rPr sz="5400"/>
              <a:t/>
            </a:r>
            <a:br>
              <a:rPr sz="5400"/>
            </a:br>
            <a:r>
              <a:rPr sz="5400"/>
              <a:t/>
            </a:r>
            <a:br>
              <a:rPr sz="5400"/>
            </a:br>
            <a:endParaRPr lang="en-US" sz="5400" b="0" strike="noStrike" spc="-1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idx="4294967295"/>
          </p:nvPr>
        </p:nvSpPr>
        <p:spPr>
          <a:xfrm>
            <a:off x="685800" y="1255680"/>
            <a:ext cx="10394280" cy="4435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75A2CE"/>
              </a:buClr>
              <a:buSzPct val="160000"/>
              <a:buNone/>
            </a:pPr>
            <a:r>
              <a:rPr lang="fr-FR" sz="2000" b="1" strike="noStrike" cap="all" spc="-1" dirty="0" smtClean="0">
                <a:solidFill>
                  <a:srgbClr val="FF0000"/>
                </a:solidFill>
                <a:latin typeface="Arial"/>
              </a:rPr>
              <a:t>		Questions </a:t>
            </a:r>
            <a:r>
              <a:rPr lang="fr-FR" sz="2000" b="1" strike="noStrike" cap="all" spc="-1" dirty="0">
                <a:solidFill>
                  <a:srgbClr val="FF0000"/>
                </a:solidFill>
                <a:latin typeface="Arial"/>
              </a:rPr>
              <a:t>d’enseignants :</a:t>
            </a:r>
            <a:endParaRPr lang="en-US" sz="2000" b="0" strike="noStrike" cap="all" spc="-1" dirty="0">
              <a:solidFill>
                <a:srgbClr val="000000"/>
              </a:solidFill>
              <a:latin typeface="Impac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lang="en-US" sz="2000" b="0" strike="noStrike" cap="all" spc="-1" dirty="0">
              <a:solidFill>
                <a:srgbClr val="000000"/>
              </a:solidFill>
              <a:latin typeface="Impac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buClr>
                <a:srgbClr val="75A2CE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1800" b="1" strike="noStrike" cap="all" spc="-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Harcèlement ou intimidations ? Quelles différences ?</a:t>
            </a:r>
            <a:endParaRPr lang="en-US" sz="1800" b="0" strike="noStrike" cap="all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1"/>
              </a:spcBef>
              <a:buClr>
                <a:srgbClr val="75A2CE"/>
              </a:buClr>
              <a:buSzPct val="160000"/>
              <a:buNone/>
            </a:pP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 mot « harcèlement » est utilisé dans des situations adultes et se caractérise par des agissements répétés, avec intention de nuire, souvent violents, entrainant de grandes souffrances psychiques et troubles physiques (sommeil, maux divers…).</a:t>
            </a:r>
            <a:endParaRPr lang="en-US" sz="1800" b="0" strike="noStrike" cap="non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lang="en-US" sz="1800" b="0" strike="noStrike" cap="all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</a:pPr>
            <a:endParaRPr lang="en-US" sz="1800" b="0" strike="noStrike" cap="all" spc="-1" dirty="0">
              <a:solidFill>
                <a:srgbClr val="000000"/>
              </a:solidFill>
              <a:latin typeface="Impact"/>
            </a:endParaRPr>
          </a:p>
        </p:txBody>
      </p:sp>
      <p:pic>
        <p:nvPicPr>
          <p:cNvPr id="4" name="Image 3"/>
          <p:cNvPicPr/>
          <p:nvPr/>
        </p:nvPicPr>
        <p:blipFill>
          <a:blip r:embed="rId2"/>
          <a:stretch/>
        </p:blipFill>
        <p:spPr>
          <a:xfrm>
            <a:off x="341183" y="1255680"/>
            <a:ext cx="2033280" cy="15246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426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 idx="4294967295"/>
          </p:nvPr>
        </p:nvSpPr>
        <p:spPr>
          <a:xfrm>
            <a:off x="549322" y="180833"/>
            <a:ext cx="10396440" cy="1151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fr-FR" sz="5400" b="0" strike="noStrike" cap="all" spc="-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QuelQues</a:t>
            </a:r>
            <a:r>
              <a:rPr lang="fr-FR" sz="5400" b="0" strike="noStrike" cap="all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Impact"/>
              </a:rPr>
              <a:t> POINTS DE VIGILANCE</a:t>
            </a:r>
            <a:endParaRPr lang="en-US" sz="5400" b="0" strike="noStrike" spc="-1" dirty="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idx="4294967295"/>
          </p:nvPr>
        </p:nvSpPr>
        <p:spPr>
          <a:xfrm>
            <a:off x="685800" y="2063520"/>
            <a:ext cx="10394280" cy="3310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18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N’attendons pas </a:t>
            </a: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que cela devienne du harcèlement</a:t>
            </a:r>
            <a:endParaRPr lang="en-US" sz="18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75A2CE"/>
              </a:buClr>
              <a:buSzPct val="160000"/>
              <a:buFont typeface="Arial"/>
              <a:buChar char="•"/>
            </a:pP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Toutes les situations qui ont débouché sur un drame ont commencé par des signaux faibles</a:t>
            </a:r>
            <a:endParaRPr lang="en-US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75A2CE"/>
              </a:buClr>
              <a:buSzPct val="160000"/>
              <a:buFont typeface="Arial"/>
              <a:buChar char="•"/>
            </a:pP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Prendre en compte la parole de l’élève de la cible, ne pas la mettre en doute. </a:t>
            </a:r>
            <a:endParaRPr lang="en-US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18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Ne cherchons pas </a:t>
            </a: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les motifs du harcèlement</a:t>
            </a:r>
            <a:endParaRPr lang="en-US" sz="18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75A2CE"/>
              </a:buClr>
              <a:buSzPct val="160000"/>
              <a:buFont typeface="Arial"/>
              <a:buChar char="•"/>
            </a:pP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Qui dirait aujourd’hui qu’une femme s’est faite violée car elle portait une jupe courte?</a:t>
            </a:r>
            <a:endParaRPr lang="en-US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75A2CE"/>
              </a:buClr>
              <a:buSzPct val="160000"/>
              <a:buFont typeface="Arial"/>
              <a:buChar char="•"/>
            </a:pP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Un enfant n’a pas été harcelé pour grosso phobie mais harcelé  car victime d’un groupe de S%%%</a:t>
            </a:r>
            <a:endParaRPr lang="en-US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75A2CE"/>
              </a:buClr>
              <a:buSzPct val="160000"/>
              <a:buFont typeface="Arial"/>
              <a:buChar char="•"/>
            </a:pP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Certains enfants sont gros et sont harceleurs. Il n’y a pas de causalité.</a:t>
            </a:r>
            <a:endParaRPr lang="en-US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75A2CE"/>
              </a:buClr>
              <a:buSzPct val="160000"/>
              <a:buFont typeface="Arial"/>
              <a:buChar char="•"/>
            </a:pP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Entretenir l’idée qu’une cause serait  à l’origine d’une agression, équivaut </a:t>
            </a:r>
            <a:endParaRPr lang="fr-FR" b="0" strike="noStrike" cap="none" spc="-1" dirty="0" smtClean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75A2CE"/>
              </a:buClr>
              <a:buSzPct val="160000"/>
              <a:buFont typeface="Arial"/>
              <a:buChar char="•"/>
            </a:pPr>
            <a:r>
              <a:rPr lang="fr-FR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à adopter </a:t>
            </a: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le point de vue de l’intimidateur</a:t>
            </a:r>
            <a:endParaRPr lang="en-US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buClr>
                <a:srgbClr val="002060"/>
              </a:buClr>
              <a:buSzPct val="160000"/>
              <a:buFont typeface="Wingdings" panose="05000000000000000000" pitchFamily="2" charset="2"/>
              <a:buChar char="Ø"/>
            </a:pPr>
            <a:r>
              <a:rPr lang="fr-FR" sz="1800" b="0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fr-FR" sz="1800" b="1" strike="noStrike" cap="none" spc="-1" dirty="0" smtClean="0">
                <a:solidFill>
                  <a:srgbClr val="002060"/>
                </a:solidFill>
                <a:latin typeface="Arial" panose="020B0604020202020204" pitchFamily="34" charset="0"/>
              </a:rPr>
              <a:t>Ne </a:t>
            </a:r>
            <a:r>
              <a:rPr lang="fr-FR" sz="1800" b="1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perdons jamais </a:t>
            </a:r>
            <a:r>
              <a:rPr lang="fr-FR" sz="1800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de vue le rôle joué par le groupe</a:t>
            </a:r>
            <a:endParaRPr lang="en-US" sz="1800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75A2CE"/>
              </a:buClr>
              <a:buSzPct val="160000"/>
              <a:buFont typeface="Arial"/>
              <a:buChar char="•"/>
            </a:pP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Disproportion des forces</a:t>
            </a:r>
            <a:endParaRPr lang="en-US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75A2CE"/>
              </a:buClr>
              <a:buSzPct val="160000"/>
              <a:buFont typeface="Arial"/>
              <a:buChar char="•"/>
            </a:pP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Déresponsabilisation individuelle</a:t>
            </a:r>
            <a:endParaRPr lang="en-US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685800" lvl="1" indent="-228600">
              <a:lnSpc>
                <a:spcPct val="100000"/>
              </a:lnSpc>
              <a:spcBef>
                <a:spcPts val="499"/>
              </a:spcBef>
              <a:buClr>
                <a:srgbClr val="75A2CE"/>
              </a:buClr>
              <a:buSzPct val="160000"/>
              <a:buFont typeface="Arial"/>
              <a:buChar char="•"/>
            </a:pPr>
            <a:r>
              <a:rPr lang="fr-FR" b="0" strike="noStrike" cap="none" spc="-1" dirty="0">
                <a:solidFill>
                  <a:srgbClr val="002060"/>
                </a:solidFill>
                <a:latin typeface="Arial" panose="020B0604020202020204" pitchFamily="34" charset="0"/>
              </a:rPr>
              <a:t>Incapacité de la victime à se défendre</a:t>
            </a:r>
            <a:endParaRPr lang="en-US" b="0" strike="noStrike" cap="none" spc="-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0514" y="4087504"/>
            <a:ext cx="2770496" cy="277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"/>
          <p:cNvSpPr/>
          <p:nvPr/>
        </p:nvSpPr>
        <p:spPr>
          <a:xfrm>
            <a:off x="695880" y="754200"/>
            <a:ext cx="82155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Arial"/>
              </a:rPr>
              <a:t>L’intimidation</a:t>
            </a: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 est caractérisée par une répétition de paroles et situations négatives qui occasionnent elles aussi des souffrances pour l’élève cible. </a:t>
            </a:r>
            <a:r>
              <a:rPr lang="fr-FR" sz="1800" b="1" strike="noStrike" spc="-1">
                <a:solidFill>
                  <a:srgbClr val="000000"/>
                </a:solidFill>
                <a:latin typeface="Arial"/>
              </a:rPr>
              <a:t>C’est le terme à utiliser à l’école car :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49" name="Image 2"/>
          <p:cNvPicPr/>
          <p:nvPr/>
        </p:nvPicPr>
        <p:blipFill>
          <a:blip r:embed="rId2"/>
          <a:stretch/>
        </p:blipFill>
        <p:spPr>
          <a:xfrm>
            <a:off x="1739880" y="2210760"/>
            <a:ext cx="7171560" cy="2626920"/>
          </a:xfrm>
          <a:prstGeom prst="rect">
            <a:avLst/>
          </a:prstGeom>
          <a:ln w="0">
            <a:noFill/>
          </a:ln>
        </p:spPr>
      </p:pic>
      <p:sp>
        <p:nvSpPr>
          <p:cNvPr id="150" name="ZoneTexte 3"/>
          <p:cNvSpPr/>
          <p:nvPr/>
        </p:nvSpPr>
        <p:spPr>
          <a:xfrm>
            <a:off x="1542240" y="5002200"/>
            <a:ext cx="9402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0000"/>
                </a:solidFill>
                <a:latin typeface="Arial"/>
              </a:rPr>
              <a:t>Harcèlement: une dénomination inappropriée mais usitée dans ces situations</a:t>
            </a:r>
            <a:endParaRPr lang="fr-FR" sz="18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7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"/>
          <p:cNvSpPr/>
          <p:nvPr/>
        </p:nvSpPr>
        <p:spPr>
          <a:xfrm>
            <a:off x="627840" y="255960"/>
            <a:ext cx="10126440" cy="50335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fr-FR" sz="2000" b="1" strike="noStrike" spc="-1" dirty="0">
                <a:solidFill>
                  <a:srgbClr val="002060"/>
                </a:solidFill>
                <a:latin typeface="Arial"/>
                <a:ea typeface="Calibri"/>
              </a:rPr>
              <a:t>Situation préoccupante </a:t>
            </a:r>
            <a:r>
              <a:rPr lang="fr-FR" sz="2000" b="1" strike="noStrike" spc="-1" dirty="0" smtClean="0">
                <a:solidFill>
                  <a:srgbClr val="002060"/>
                </a:solidFill>
                <a:latin typeface="Arial"/>
                <a:ea typeface="Calibri"/>
              </a:rPr>
              <a:t> </a:t>
            </a:r>
            <a:r>
              <a:rPr lang="fr-FR" sz="2000" b="1" strike="noStrike" spc="-1" dirty="0">
                <a:solidFill>
                  <a:srgbClr val="002060"/>
                </a:solidFill>
                <a:latin typeface="Arial"/>
                <a:ea typeface="Calibri"/>
              </a:rPr>
              <a:t>ou chamailleries d’élèves ? Quand agir ?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Calibri"/>
              <a:buChar char="-"/>
            </a:pP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Situation préoccupante ou pas, l’objectif est le bien- être des élèves. Un élève qui </a:t>
            </a:r>
            <a:r>
              <a:rPr lang="fr-FR" sz="1800" b="1" strike="noStrike" spc="-1" dirty="0">
                <a:solidFill>
                  <a:srgbClr val="002060"/>
                </a:solidFill>
                <a:latin typeface="Arial"/>
                <a:ea typeface="Calibri"/>
              </a:rPr>
              <a:t>vient se plaindre fréquemment</a:t>
            </a: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 </a:t>
            </a:r>
            <a:r>
              <a:rPr lang="fr-FR" sz="1800" b="1" strike="noStrike" spc="-1" dirty="0">
                <a:solidFill>
                  <a:srgbClr val="002060"/>
                </a:solidFill>
                <a:latin typeface="Arial"/>
                <a:ea typeface="Calibri"/>
              </a:rPr>
              <a:t>est un élève qui ne va pas bien</a:t>
            </a: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. Il ne faut jamais laisser ces « petites choses » continuer car elles peuvent dégénérer en situation de « harcèlement ».</a:t>
            </a: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Calibri"/>
              <a:buChar char="-"/>
            </a:pPr>
            <a:r>
              <a:rPr lang="fr-FR" sz="1800" b="1" strike="noStrike" spc="-1" dirty="0">
                <a:solidFill>
                  <a:srgbClr val="002060"/>
                </a:solidFill>
                <a:latin typeface="Arial"/>
                <a:ea typeface="Calibri"/>
              </a:rPr>
              <a:t>Importance capitale de la vigilance de l’équipe enseignante : </a:t>
            </a: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prise en compte des « plaintes »    écoute des élèves et vigilance quant aux </a:t>
            </a:r>
            <a:r>
              <a:rPr lang="fr-FR" sz="1800" b="1" strike="noStrike" spc="-1" dirty="0">
                <a:solidFill>
                  <a:srgbClr val="002060"/>
                </a:solidFill>
                <a:latin typeface="Arial"/>
                <a:ea typeface="Calibri"/>
              </a:rPr>
              <a:t>signaux faibles</a:t>
            </a: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 </a:t>
            </a:r>
            <a:r>
              <a:rPr lang="fr-FR" sz="1800" b="1" strike="noStrike" spc="-1" dirty="0">
                <a:solidFill>
                  <a:srgbClr val="002060"/>
                </a:solidFill>
                <a:latin typeface="Arial"/>
                <a:ea typeface="Calibri"/>
              </a:rPr>
              <a:t>et répétés</a:t>
            </a: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 en lien avec l’élève</a:t>
            </a:r>
            <a:r>
              <a:rPr lang="fr-FR" sz="1800" b="1" strike="noStrike" spc="-1" dirty="0">
                <a:solidFill>
                  <a:srgbClr val="002060"/>
                </a:solidFill>
                <a:latin typeface="Arial"/>
                <a:ea typeface="Calibri"/>
              </a:rPr>
              <a:t> </a:t>
            </a: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en souffrance.</a:t>
            </a:r>
            <a:endParaRPr lang="fr-FR" sz="1800" b="0" strike="noStrike" spc="-1" dirty="0">
              <a:latin typeface="Arial"/>
            </a:endParaRPr>
          </a:p>
          <a:p>
            <a:pPr marL="343080" indent="-343080">
              <a:lnSpc>
                <a:spcPct val="107000"/>
              </a:lnSpc>
              <a:spcAft>
                <a:spcPts val="799"/>
              </a:spcAft>
              <a:buClr>
                <a:srgbClr val="002060"/>
              </a:buClr>
              <a:buFont typeface="Calibri"/>
              <a:buChar char="-"/>
            </a:pP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Tous les participants sont pris dans un processus dont ils sont eux aussi « prisonniers » et dont personne (élève cible et intimidateurs) ne peut se sortir seul.</a:t>
            </a:r>
            <a:endParaRPr lang="fr-FR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Calibri"/>
              <a:buChar char="-"/>
            </a:pPr>
            <a:r>
              <a:rPr lang="fr-FR" sz="1800" b="1" strike="noStrike" spc="-1" dirty="0">
                <a:solidFill>
                  <a:srgbClr val="002060"/>
                </a:solidFill>
                <a:latin typeface="Arial"/>
                <a:ea typeface="Calibri"/>
              </a:rPr>
              <a:t>Connaitre les signaux dits « faibles », répétitifs, entrainant plaintes fréquentes et mal être d’un élève</a:t>
            </a:r>
            <a:r>
              <a:rPr lang="fr-FR" sz="1800" b="1" strike="noStrike" spc="-1" dirty="0" smtClean="0">
                <a:solidFill>
                  <a:srgbClr val="002060"/>
                </a:solidFill>
                <a:latin typeface="Arial"/>
                <a:ea typeface="Calibri"/>
              </a:rPr>
              <a:t>.</a:t>
            </a:r>
            <a:r>
              <a:rPr lang="fr-FR" b="1" i="1" spc="-1" dirty="0">
                <a:solidFill>
                  <a:srgbClr val="00B050"/>
                </a:solidFill>
                <a:latin typeface="Arial"/>
                <a:ea typeface="Calibri"/>
              </a:rPr>
              <a:t> </a:t>
            </a:r>
            <a:endParaRPr lang="fr-FR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00B050"/>
                </a:solidFill>
                <a:latin typeface="Arial"/>
                <a:ea typeface="Calibri"/>
              </a:rPr>
              <a:t>     </a:t>
            </a:r>
            <a:r>
              <a:rPr lang="fr-FR" sz="1800" b="0" strike="noStrike" spc="-1" dirty="0" err="1">
                <a:solidFill>
                  <a:srgbClr val="00B050"/>
                </a:solidFill>
                <a:latin typeface="Arial"/>
                <a:ea typeface="Calibri"/>
              </a:rPr>
              <a:t>cf</a:t>
            </a:r>
            <a:r>
              <a:rPr lang="fr-FR" sz="1800" b="0" strike="noStrike" spc="-1" dirty="0">
                <a:solidFill>
                  <a:srgbClr val="00B050"/>
                </a:solidFill>
                <a:latin typeface="Arial"/>
                <a:ea typeface="Calibri"/>
              </a:rPr>
              <a:t> fiche</a:t>
            </a:r>
            <a:r>
              <a:rPr lang="fr-FR" sz="1800" b="1" strike="noStrike" spc="-1" dirty="0">
                <a:solidFill>
                  <a:srgbClr val="00B050"/>
                </a:solidFill>
                <a:latin typeface="Arial"/>
                <a:ea typeface="Calibri"/>
              </a:rPr>
              <a:t> </a:t>
            </a:r>
            <a:r>
              <a:rPr lang="fr-FR" sz="1800" b="1" i="1" strike="noStrike" spc="-1" dirty="0">
                <a:solidFill>
                  <a:srgbClr val="00B050"/>
                </a:solidFill>
                <a:latin typeface="Arial"/>
                <a:ea typeface="Calibri"/>
              </a:rPr>
              <a:t>«  </a:t>
            </a:r>
            <a:r>
              <a:rPr lang="fr-FR" sz="1800" b="1" i="1" strike="noStrike" spc="-1" dirty="0" smtClean="0">
                <a:solidFill>
                  <a:srgbClr val="00B050"/>
                </a:solidFill>
                <a:latin typeface="Arial"/>
                <a:ea typeface="Calibri"/>
              </a:rPr>
              <a:t>Grille </a:t>
            </a:r>
            <a:r>
              <a:rPr lang="fr-FR" sz="1800" b="1" i="1" strike="noStrike" spc="-1" dirty="0" smtClean="0">
                <a:solidFill>
                  <a:srgbClr val="00B050"/>
                </a:solidFill>
                <a:latin typeface="Arial"/>
                <a:ea typeface="Calibri"/>
              </a:rPr>
              <a:t>signaux </a:t>
            </a:r>
            <a:r>
              <a:rPr lang="fr-FR" b="1" i="1" spc="-1" dirty="0" smtClean="0">
                <a:solidFill>
                  <a:srgbClr val="00B050"/>
                </a:solidFill>
                <a:latin typeface="Arial"/>
                <a:ea typeface="Calibri"/>
              </a:rPr>
              <a:t>faibles».</a:t>
            </a:r>
            <a:endParaRPr lang="fr-FR" b="1" i="1" spc="-1" dirty="0">
              <a:solidFill>
                <a:srgbClr val="00B050"/>
              </a:solidFill>
              <a:latin typeface="Arial"/>
              <a:ea typeface="Calibri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FF0000"/>
              </a:buClr>
              <a:buFont typeface="Calibri"/>
              <a:buChar char="-"/>
            </a:pPr>
            <a:r>
              <a:rPr lang="fr-FR" sz="2000" b="1" strike="noStrike" spc="-1" dirty="0">
                <a:solidFill>
                  <a:srgbClr val="FF0000"/>
                </a:solidFill>
                <a:latin typeface="Arial"/>
                <a:ea typeface="Calibri"/>
              </a:rPr>
              <a:t>Si doute, pas de doutes !  Réactivité rapide de l’équipe - ressource et mise en place immédiate du protocole.</a:t>
            </a:r>
            <a:endParaRPr lang="fr-FR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804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"/>
          <p:cNvSpPr/>
          <p:nvPr/>
        </p:nvSpPr>
        <p:spPr>
          <a:xfrm>
            <a:off x="955440" y="1296360"/>
            <a:ext cx="9389160" cy="22760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cap="all" spc="-1" dirty="0" smtClean="0">
                <a:solidFill>
                  <a:srgbClr val="FF0000"/>
                </a:solidFill>
                <a:latin typeface="Arial"/>
              </a:rPr>
              <a:t>			Questions </a:t>
            </a:r>
            <a:r>
              <a:rPr lang="fr-FR" sz="1800" b="1" strike="noStrike" cap="all" spc="-1" dirty="0">
                <a:solidFill>
                  <a:srgbClr val="FF0000"/>
                </a:solidFill>
                <a:latin typeface="Arial"/>
              </a:rPr>
              <a:t>d’enseignants </a:t>
            </a:r>
            <a:r>
              <a:rPr lang="fr-FR" sz="1800" b="1" strike="noStrike" cap="all" spc="-1" dirty="0" smtClean="0">
                <a:solidFill>
                  <a:srgbClr val="FF0000"/>
                </a:solidFill>
                <a:latin typeface="Arial"/>
              </a:rPr>
              <a:t>:</a:t>
            </a:r>
          </a:p>
          <a:p>
            <a:pPr>
              <a:lnSpc>
                <a:spcPct val="100000"/>
              </a:lnSpc>
            </a:pPr>
            <a:endParaRPr lang="fr-FR" b="1" cap="all" spc="-1" dirty="0">
              <a:solidFill>
                <a:srgbClr val="FF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Wingdings" charset="2"/>
              <a:buChar char=""/>
            </a:pPr>
            <a:r>
              <a:rPr lang="fr-FR" sz="1800" b="1" strike="noStrike" spc="-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Oui, mais la victime, elle est un peu « pénible, bizarre, particulière … » aussi ! Et elle doit apprendre à se défendre, ou changer !</a:t>
            </a:r>
            <a:endParaRPr lang="fr-FR" sz="18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fr-FR" sz="16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6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ATTENTION ! Ce n’est pas </a:t>
            </a:r>
            <a:r>
              <a:rPr lang="fr-FR" b="1" spc="-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victime</a:t>
            </a:r>
            <a:r>
              <a:rPr lang="fr-FR" sz="1800" b="1" strike="noStrike" spc="-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fr-FR" sz="1800" b="1" strike="noStrike" spc="-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le problème !</a:t>
            </a:r>
            <a:endParaRPr lang="fr-FR" sz="18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2"/>
          <a:stretch/>
        </p:blipFill>
        <p:spPr>
          <a:xfrm>
            <a:off x="95534" y="534060"/>
            <a:ext cx="2033280" cy="152460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3458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Espace réservé du contenu 3"/>
          <p:cNvPicPr/>
          <p:nvPr/>
        </p:nvPicPr>
        <p:blipFill>
          <a:blip r:embed="rId2"/>
          <a:stretch/>
        </p:blipFill>
        <p:spPr>
          <a:xfrm>
            <a:off x="3534840" y="664200"/>
            <a:ext cx="8134560" cy="2088360"/>
          </a:xfrm>
          <a:prstGeom prst="rect">
            <a:avLst/>
          </a:prstGeom>
          <a:ln w="0">
            <a:noFill/>
          </a:ln>
        </p:spPr>
      </p:pic>
      <p:pic>
        <p:nvPicPr>
          <p:cNvPr id="154" name="Image 4"/>
          <p:cNvPicPr/>
          <p:nvPr/>
        </p:nvPicPr>
        <p:blipFill>
          <a:blip r:embed="rId3"/>
          <a:stretch/>
        </p:blipFill>
        <p:spPr>
          <a:xfrm>
            <a:off x="2661480" y="2752560"/>
            <a:ext cx="5577480" cy="2678760"/>
          </a:xfrm>
          <a:prstGeom prst="rect">
            <a:avLst/>
          </a:prstGeom>
          <a:ln w="0">
            <a:noFill/>
          </a:ln>
        </p:spPr>
      </p:pic>
      <p:sp>
        <p:nvSpPr>
          <p:cNvPr id="155" name="ZoneTexte 1"/>
          <p:cNvSpPr/>
          <p:nvPr/>
        </p:nvSpPr>
        <p:spPr>
          <a:xfrm>
            <a:off x="-109080" y="372960"/>
            <a:ext cx="63730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95360">
              <a:lnSpc>
                <a:spcPct val="100000"/>
              </a:lnSpc>
            </a:pPr>
            <a:r>
              <a:rPr lang="fr-FR" b="1" spc="-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ATTENTION ! Ce n’est pas la victime le problème !</a:t>
            </a:r>
            <a:endParaRPr lang="fr-FR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2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"/>
          <p:cNvSpPr/>
          <p:nvPr/>
        </p:nvSpPr>
        <p:spPr>
          <a:xfrm>
            <a:off x="830179" y="1507244"/>
            <a:ext cx="9662400" cy="31378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sz="1800" b="1" strike="noStrike" spc="-1" dirty="0">
                <a:solidFill>
                  <a:srgbClr val="FF0000"/>
                </a:solidFill>
                <a:latin typeface="Arial"/>
                <a:ea typeface="Calibri"/>
              </a:rPr>
              <a:t>Croire ce que dit l’élève cible </a:t>
            </a: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des intimidateurs sans chercher à minimiser ce que dit l’élève. </a:t>
            </a:r>
            <a:endParaRPr lang="fr-FR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Ne jamais douter de sa parole. Il est avant tout une victime d’un effet de groupe même si les causes sont pluri factorielles.</a:t>
            </a:r>
            <a:endParaRPr lang="fr-FR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18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1800" b="1" strike="noStrike" spc="-1" dirty="0">
                <a:solidFill>
                  <a:srgbClr val="002060"/>
                </a:solidFill>
                <a:latin typeface="Arial"/>
                <a:ea typeface="Calibri"/>
              </a:rPr>
              <a:t>C’est avant tout un phénomène de groupe</a:t>
            </a: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 : les plus forts contre les plus « faibles ».</a:t>
            </a:r>
            <a:endParaRPr lang="fr-FR" sz="18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fr-FR" sz="1800" b="0" strike="noStrike" spc="-1" dirty="0">
              <a:latin typeface="Arial"/>
            </a:endParaRPr>
          </a:p>
          <a:p>
            <a:pPr marL="343080" indent="-343080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b="1" spc="-1" dirty="0">
                <a:solidFill>
                  <a:srgbClr val="002060"/>
                </a:solidFill>
                <a:latin typeface="Arial"/>
                <a:ea typeface="Calibri"/>
              </a:rPr>
              <a:t>L’attitude de </a:t>
            </a:r>
            <a:r>
              <a:rPr lang="fr-FR" b="1" spc="-1" dirty="0" smtClean="0">
                <a:solidFill>
                  <a:srgbClr val="002060"/>
                </a:solidFill>
                <a:latin typeface="Arial"/>
                <a:ea typeface="Calibri"/>
              </a:rPr>
              <a:t>l’adulte est primordial: </a:t>
            </a:r>
            <a:endParaRPr lang="fr-FR" b="1" spc="-1" dirty="0">
              <a:solidFill>
                <a:srgbClr val="002060"/>
              </a:solidFill>
              <a:latin typeface="Arial"/>
              <a:ea typeface="Calibri"/>
            </a:endParaRPr>
          </a:p>
          <a:p>
            <a:pPr algn="ctr">
              <a:lnSpc>
                <a:spcPct val="100000"/>
              </a:lnSpc>
              <a:buClr>
                <a:srgbClr val="002060"/>
              </a:buClr>
            </a:pPr>
            <a:r>
              <a:rPr lang="fr-FR" sz="1800" b="1" strike="noStrike" spc="-1" dirty="0" smtClean="0">
                <a:solidFill>
                  <a:srgbClr val="002060"/>
                </a:solidFill>
                <a:latin typeface="Arial"/>
                <a:ea typeface="Calibri"/>
              </a:rPr>
              <a:t>Tolérance </a:t>
            </a:r>
            <a:r>
              <a:rPr lang="fr-FR" sz="1800" b="1" strike="noStrike" spc="-1" dirty="0">
                <a:solidFill>
                  <a:srgbClr val="002060"/>
                </a:solidFill>
                <a:latin typeface="Arial"/>
                <a:ea typeface="Calibri"/>
              </a:rPr>
              <a:t>zéro</a:t>
            </a:r>
            <a:r>
              <a:rPr lang="fr-FR" sz="1800" b="0" strike="noStrike" spc="-1" dirty="0">
                <a:solidFill>
                  <a:srgbClr val="002060"/>
                </a:solidFill>
                <a:latin typeface="Arial"/>
                <a:ea typeface="Calibri"/>
              </a:rPr>
              <a:t> pour toute moquerie commentaire dévalorisant, mot déplacé </a:t>
            </a:r>
            <a:r>
              <a:rPr lang="fr-FR" sz="18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…</a:t>
            </a:r>
          </a:p>
          <a:p>
            <a:pPr marL="343080" indent="-343080"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fr-FR" sz="1800" b="0" strike="noStrike" spc="-1" dirty="0" smtClean="0">
              <a:solidFill>
                <a:srgbClr val="000000"/>
              </a:solidFill>
              <a:latin typeface="Arial"/>
              <a:ea typeface="Calibri"/>
            </a:endParaRPr>
          </a:p>
        </p:txBody>
      </p:sp>
      <p:sp>
        <p:nvSpPr>
          <p:cNvPr id="3" name="ZoneTexte 1"/>
          <p:cNvSpPr/>
          <p:nvPr/>
        </p:nvSpPr>
        <p:spPr>
          <a:xfrm>
            <a:off x="-109080" y="372960"/>
            <a:ext cx="637308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95360">
              <a:lnSpc>
                <a:spcPct val="100000"/>
              </a:lnSpc>
            </a:pPr>
            <a:r>
              <a:rPr lang="fr-FR" b="1" spc="-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ATTENTION ! Ce n’est pas </a:t>
            </a:r>
            <a:r>
              <a:rPr lang="fr-FR" b="1" spc="-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la </a:t>
            </a:r>
            <a:r>
              <a:rPr lang="fr-FR" b="1" spc="-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victime le problème !</a:t>
            </a:r>
            <a:endParaRPr lang="fr-FR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674" y="372960"/>
            <a:ext cx="2718995" cy="131288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5" y="4382673"/>
            <a:ext cx="3298308" cy="196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4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 1"/>
          <p:cNvPicPr/>
          <p:nvPr/>
        </p:nvPicPr>
        <p:blipFill>
          <a:blip r:embed="rId2"/>
          <a:stretch/>
        </p:blipFill>
        <p:spPr>
          <a:xfrm>
            <a:off x="750600" y="313920"/>
            <a:ext cx="8225280" cy="495612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8324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QUI ?  Pour faire QUOI?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1001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FR" sz="2600" b="1" cap="none" spc="-1" dirty="0" smtClean="0">
                <a:solidFill>
                  <a:srgbClr val="002060"/>
                </a:solidFill>
                <a:latin typeface="Arial"/>
              </a:rPr>
              <a:t>Une équipe </a:t>
            </a:r>
            <a:r>
              <a:rPr lang="fr-FR" sz="2600" b="1" cap="none" spc="-1" dirty="0">
                <a:solidFill>
                  <a:srgbClr val="002060"/>
                </a:solidFill>
                <a:latin typeface="Arial"/>
              </a:rPr>
              <a:t>d’école </a:t>
            </a:r>
            <a:endParaRPr lang="en-US" sz="2600" cap="none" spc="-1" dirty="0">
              <a:solidFill>
                <a:srgbClr val="002060"/>
              </a:solidFill>
            </a:endParaRPr>
          </a:p>
          <a:p>
            <a:pPr marL="723900"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600" cap="none" spc="-1" dirty="0" smtClean="0">
                <a:solidFill>
                  <a:srgbClr val="002060"/>
                </a:solidFill>
                <a:latin typeface="Arial"/>
              </a:rPr>
              <a:t>Qui </a:t>
            </a:r>
            <a:r>
              <a:rPr lang="fr-FR" sz="2600" cap="none" spc="-1" dirty="0">
                <a:solidFill>
                  <a:srgbClr val="002060"/>
                </a:solidFill>
                <a:latin typeface="Arial"/>
              </a:rPr>
              <a:t>d’école prend en charge le protocole.</a:t>
            </a:r>
            <a:endParaRPr lang="en-US" sz="2600" cap="none" spc="-1" dirty="0">
              <a:solidFill>
                <a:srgbClr val="002060"/>
              </a:solidFill>
            </a:endParaRPr>
          </a:p>
          <a:p>
            <a:pPr>
              <a:spcBef>
                <a:spcPts val="1001"/>
              </a:spcBef>
              <a:buClr>
                <a:srgbClr val="002060"/>
              </a:buClr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fr-FR" sz="2600" b="1" cap="none" spc="-1" dirty="0" smtClean="0">
                <a:solidFill>
                  <a:srgbClr val="002060"/>
                </a:solidFill>
                <a:latin typeface="Arial"/>
              </a:rPr>
              <a:t>Une équipe de circonscription</a:t>
            </a:r>
            <a:r>
              <a:rPr lang="fr-FR" sz="2600" b="1" cap="none" spc="-1" dirty="0">
                <a:solidFill>
                  <a:srgbClr val="002060"/>
                </a:solidFill>
                <a:latin typeface="Arial"/>
              </a:rPr>
              <a:t> </a:t>
            </a:r>
            <a:endParaRPr lang="en-US" sz="2600" cap="none" spc="-1" dirty="0">
              <a:solidFill>
                <a:srgbClr val="002060"/>
              </a:solidFill>
            </a:endParaRPr>
          </a:p>
          <a:p>
            <a:pPr lvl="1" indent="0">
              <a:spcBef>
                <a:spcPts val="1001"/>
              </a:spcBef>
              <a:buClr>
                <a:srgbClr val="002060"/>
              </a:buClr>
              <a:buNone/>
              <a:tabLst>
                <a:tab pos="0" algn="l"/>
              </a:tabLst>
            </a:pPr>
            <a:r>
              <a:rPr lang="fr-FR" sz="2400" cap="none" spc="-1" dirty="0" smtClean="0">
                <a:solidFill>
                  <a:srgbClr val="002060"/>
                </a:solidFill>
                <a:latin typeface="Arial"/>
              </a:rPr>
              <a:t>Qui vient en soutien</a:t>
            </a:r>
            <a:endParaRPr lang="en-US" sz="2400" cap="none" spc="-1" dirty="0">
              <a:solidFill>
                <a:srgbClr val="002060"/>
              </a:solidFill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327" y="433190"/>
            <a:ext cx="2835180" cy="217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029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309</TotalTime>
  <Words>1393</Words>
  <Application>Microsoft Office PowerPoint</Application>
  <PresentationFormat>Grand écran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Impact</vt:lpstr>
      <vt:lpstr>Wingdings</vt:lpstr>
      <vt:lpstr>Grand événement</vt:lpstr>
      <vt:lpstr>PHARe </vt:lpstr>
      <vt:lpstr>  C’est quoi le harcèlement ?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QUI ?  Pour faire QUOI?</vt:lpstr>
      <vt:lpstr>L’ÉQUIPE RESSOURCEs DE L’ÉCOLE </vt:lpstr>
      <vt:lpstr>l’équipe de circonscription </vt:lpstr>
      <vt:lpstr>Comment sait-on qu’il y a un cas d’ INTIMIDATION ? </vt:lpstr>
      <vt:lpstr>Qui informer en cas d’intimidation ?</vt:lpstr>
      <vt:lpstr>Doit on alerter les familles de la classe ?</vt:lpstr>
      <vt:lpstr>Comment traiter un cas d’intimidation ? </vt:lpstr>
      <vt:lpstr>Présentation PowerPoint</vt:lpstr>
      <vt:lpstr>Les étapes de la méthode :</vt:lpstr>
      <vt:lpstr>En résumé</vt:lpstr>
      <vt:lpstr>En CONCLUSION</vt:lpstr>
      <vt:lpstr>QuelQues POINTS DE VIGILANCE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circo</dc:creator>
  <cp:lastModifiedBy>circo</cp:lastModifiedBy>
  <cp:revision>14</cp:revision>
  <dcterms:created xsi:type="dcterms:W3CDTF">2023-01-08T13:10:57Z</dcterms:created>
  <dcterms:modified xsi:type="dcterms:W3CDTF">2023-01-10T15:23:58Z</dcterms:modified>
</cp:coreProperties>
</file>